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3"/>
  </p:notesMasterIdLst>
  <p:handoutMasterIdLst>
    <p:handoutMasterId r:id="rId4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64" r:id="rId12"/>
    <p:sldId id="265" r:id="rId13"/>
    <p:sldId id="266" r:id="rId14"/>
    <p:sldId id="276" r:id="rId15"/>
    <p:sldId id="303" r:id="rId16"/>
    <p:sldId id="293" r:id="rId17"/>
    <p:sldId id="284" r:id="rId18"/>
    <p:sldId id="270" r:id="rId19"/>
    <p:sldId id="309" r:id="rId20"/>
    <p:sldId id="310" r:id="rId21"/>
    <p:sldId id="311" r:id="rId22"/>
    <p:sldId id="312" r:id="rId23"/>
    <p:sldId id="269" r:id="rId24"/>
    <p:sldId id="304" r:id="rId25"/>
    <p:sldId id="305" r:id="rId26"/>
    <p:sldId id="307" r:id="rId27"/>
    <p:sldId id="306" r:id="rId28"/>
    <p:sldId id="308" r:id="rId29"/>
    <p:sldId id="294" r:id="rId30"/>
    <p:sldId id="296" r:id="rId31"/>
    <p:sldId id="318" r:id="rId32"/>
    <p:sldId id="319" r:id="rId33"/>
    <p:sldId id="321" r:id="rId34"/>
    <p:sldId id="322" r:id="rId35"/>
    <p:sldId id="323" r:id="rId36"/>
    <p:sldId id="324" r:id="rId37"/>
    <p:sldId id="288" r:id="rId38"/>
    <p:sldId id="289" r:id="rId39"/>
    <p:sldId id="320" r:id="rId40"/>
    <p:sldId id="274" r:id="rId41"/>
    <p:sldId id="329" r:id="rId4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5" d="100"/>
          <a:sy n="95" d="100"/>
        </p:scale>
        <p:origin x="14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Scott Abbot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8/9/2024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75054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Employed scatter plots to visualize the relationship between features (e.g. Launch Site vs. Payload Mass)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bar chart was used to showcase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vs. success rate was plotted using a line chart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all launch sites on a map to understand their geographical locations and proximity to the equator, coastlines, and each other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along with colored markers to showcase the outcome of each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distance between each launch site to its proximities such as highways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drop-down input component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Callback function to render a pie chart visualizing launch success counts according to the selected launch site from the drop-down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Callback function to render a scatter plot visualizing launch success vs payload mass across varying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adjust the range of payload mass values for the scatter plot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38" y="2987242"/>
            <a:ext cx="9745589" cy="36820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For each trained model, we visualized the predicted output using a confusion matrix in conjunction with the ground truth test data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Evaluated the accuracy of each model using .score() to determine the best performing model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7C2B6E-D8CC-BBD9-964A-51EF3600AFE2}"/>
              </a:ext>
            </a:extLst>
          </p:cNvPr>
          <p:cNvSpPr/>
          <p:nvPr/>
        </p:nvSpPr>
        <p:spPr>
          <a:xfrm>
            <a:off x="734028" y="1622111"/>
            <a:ext cx="2050362" cy="109166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 NumPy array from “Class” feature as 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6F47A75-78E5-DFE3-B68E-D8E0B9C8F18B}"/>
              </a:ext>
            </a:extLst>
          </p:cNvPr>
          <p:cNvSpPr/>
          <p:nvPr/>
        </p:nvSpPr>
        <p:spPr>
          <a:xfrm>
            <a:off x="2894174" y="1999622"/>
            <a:ext cx="442127" cy="3516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BD2199-F427-D21B-10B5-22A872B9D570}"/>
              </a:ext>
            </a:extLst>
          </p:cNvPr>
          <p:cNvSpPr/>
          <p:nvPr/>
        </p:nvSpPr>
        <p:spPr>
          <a:xfrm>
            <a:off x="3446086" y="1622111"/>
            <a:ext cx="2050362" cy="110647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Standardized the rest of the data as X using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AB9187-B47D-1B2C-F54F-8AD5645D9046}"/>
              </a:ext>
            </a:extLst>
          </p:cNvPr>
          <p:cNvSpPr/>
          <p:nvPr/>
        </p:nvSpPr>
        <p:spPr>
          <a:xfrm>
            <a:off x="6158144" y="1622111"/>
            <a:ext cx="2050362" cy="110647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Used </a:t>
            </a:r>
            <a:r>
              <a:rPr lang="en-US" dirty="0" err="1"/>
              <a:t>train_test_split</a:t>
            </a:r>
            <a:r>
              <a:rPr lang="en-US" dirty="0"/>
              <a:t>() to split X and 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3DEFE2-B079-093C-F096-90476B4D13FF}"/>
              </a:ext>
            </a:extLst>
          </p:cNvPr>
          <p:cNvSpPr/>
          <p:nvPr/>
        </p:nvSpPr>
        <p:spPr>
          <a:xfrm>
            <a:off x="5606233" y="1999501"/>
            <a:ext cx="442127" cy="3516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0640BBC-10DB-F5D3-248E-94BCBFD83513}"/>
              </a:ext>
            </a:extLst>
          </p:cNvPr>
          <p:cNvSpPr/>
          <p:nvPr/>
        </p:nvSpPr>
        <p:spPr>
          <a:xfrm>
            <a:off x="8318290" y="1999622"/>
            <a:ext cx="442127" cy="3516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4C26C1-58AF-2ACF-CA1C-F6E7F4FF73F7}"/>
              </a:ext>
            </a:extLst>
          </p:cNvPr>
          <p:cNvSpPr/>
          <p:nvPr/>
        </p:nvSpPr>
        <p:spPr>
          <a:xfrm>
            <a:off x="8870201" y="1622111"/>
            <a:ext cx="2050362" cy="110647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 various model architectures and evaluated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Queries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9EDF0-77A7-DF19-A3B6-A71DC5BB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875" y="1346817"/>
            <a:ext cx="4676673" cy="2721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A8950-F118-C06C-D6A1-9872A5953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489" y="4138895"/>
            <a:ext cx="5025446" cy="257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Queries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Con’t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5FC88-26C5-01E5-0529-C8F052DA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993" y="1597267"/>
            <a:ext cx="6401693" cy="2276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3852B5-4605-5188-7E75-9F39D7FBE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50" y="4131366"/>
            <a:ext cx="6830378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Queries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Con’t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E4006-7724-EC2A-DE6B-7B042EDC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26" y="1391031"/>
            <a:ext cx="6735115" cy="244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025C1-257D-5D60-3F41-654B61535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8" y="3930468"/>
            <a:ext cx="7449950" cy="27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Queries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Con’t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1EC15-6006-05BA-E704-CD4BA9737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4" y="1510075"/>
            <a:ext cx="6997184" cy="1583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B9D21-CD4A-7062-6CBE-3A6D6CE1A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102" y="3355139"/>
            <a:ext cx="5553418" cy="32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Queries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Con’t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0A8AE-5B9A-D776-5952-4259FA10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29" y="1468384"/>
            <a:ext cx="6858930" cy="2408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E1FD6-AB80-FE02-8302-24CE951E6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968" y="3969900"/>
            <a:ext cx="5622651" cy="266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32416-A832-7415-4991-4741087DC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38" y="1484463"/>
            <a:ext cx="4710654" cy="414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F801E-FB21-B32A-1ADE-88743AFE93C9}"/>
              </a:ext>
            </a:extLst>
          </p:cNvPr>
          <p:cNvSpPr txBox="1"/>
          <p:nvPr/>
        </p:nvSpPr>
        <p:spPr>
          <a:xfrm>
            <a:off x="1638381" y="5702407"/>
            <a:ext cx="343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Distribution of flights between the different launch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E63B1-3E98-AFDE-422B-2D4047CB3C8A}"/>
              </a:ext>
            </a:extLst>
          </p:cNvPr>
          <p:cNvSpPr txBox="1"/>
          <p:nvPr/>
        </p:nvSpPr>
        <p:spPr>
          <a:xfrm>
            <a:off x="6027811" y="1855669"/>
            <a:ext cx="455190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CCAFS SLC 40 had the majority of the early launches with a lower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VAFB SLC 4E doesn’t have any launches beyond flight number ~65, as well as having the least total launches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KSC LC 39A had no launches prior to flight number ~25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21220" y="229527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few launches with a payload mass between 7,500 and 12,500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launched no rockets with a payload mass above 10,000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2C87E-D33C-E555-DB72-6E18B4D0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46" y="1452935"/>
            <a:ext cx="4903023" cy="4248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DCEEA-F8BF-CDA1-E91C-CDD7DE2F8442}"/>
              </a:ext>
            </a:extLst>
          </p:cNvPr>
          <p:cNvSpPr txBox="1"/>
          <p:nvPr/>
        </p:nvSpPr>
        <p:spPr>
          <a:xfrm>
            <a:off x="6366642" y="5783695"/>
            <a:ext cx="346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Distribution of payload mass by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35522" y="1795461"/>
            <a:ext cx="4358499" cy="411537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orbits had zero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 GEO, HEO and SSO all had perfect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rest were slightly above 50% aside from VLEO at above 80%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important to consider the number of launches for each orbit type!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6AA87-998A-57D6-C255-ACA42F20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50" y="1599358"/>
            <a:ext cx="5363323" cy="4115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55DC5-BB40-F83E-A5C2-DFE57244E6B4}"/>
              </a:ext>
            </a:extLst>
          </p:cNvPr>
          <p:cNvSpPr txBox="1"/>
          <p:nvPr/>
        </p:nvSpPr>
        <p:spPr>
          <a:xfrm>
            <a:off x="1047597" y="5768711"/>
            <a:ext cx="485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Every orbit type and it’s respective launch success rate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71945" y="195830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having perfect success rate is most noteworthy as it has more than one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only one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types slightly above 50% all had many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9CEF8-33CC-72FE-C415-23E92A7F6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3572"/>
            <a:ext cx="4645688" cy="4090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68429-C293-F664-0623-08FD23B1C126}"/>
              </a:ext>
            </a:extLst>
          </p:cNvPr>
          <p:cNvSpPr txBox="1"/>
          <p:nvPr/>
        </p:nvSpPr>
        <p:spPr>
          <a:xfrm>
            <a:off x="6676220" y="5595479"/>
            <a:ext cx="348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Flight Number for each orbit type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66943" y="1936820"/>
            <a:ext cx="3932238" cy="28562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lend themselves towards VLEO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orbits are geared towards lighter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AA555-CBC0-2697-6596-1CBE5CDE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9" y="1406789"/>
            <a:ext cx="4439804" cy="4044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DAB186-5BA4-CD02-6A8D-88FD822EFC2B}"/>
              </a:ext>
            </a:extLst>
          </p:cNvPr>
          <p:cNvSpPr txBox="1"/>
          <p:nvPr/>
        </p:nvSpPr>
        <p:spPr>
          <a:xfrm>
            <a:off x="1488502" y="5547440"/>
            <a:ext cx="335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Payload mass distribution by orbit type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71946" y="2896335"/>
            <a:ext cx="3932238" cy="10653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has increased over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9C460-C665-1B8F-2DFC-FCDE64343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36" y="1451317"/>
            <a:ext cx="5023667" cy="387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F7AD63-EEF3-0F01-1CF2-25780F8F3377}"/>
              </a:ext>
            </a:extLst>
          </p:cNvPr>
          <p:cNvSpPr txBox="1"/>
          <p:nvPr/>
        </p:nvSpPr>
        <p:spPr>
          <a:xfrm>
            <a:off x="6692059" y="5406683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Launch success rate by year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4624357"/>
            <a:ext cx="9745589" cy="18028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near each other in Florida, aside from VAFB SLC-4E in California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A71B8-3126-6CD8-A9D4-D9909A1CA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06" y="1447400"/>
            <a:ext cx="7700381" cy="280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7436" y="5091847"/>
            <a:ext cx="7944762" cy="65037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marker_cluster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showcase successful and failed launch outcomes at each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5DC15-764E-DF3E-707A-D3088005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6" y="1607644"/>
            <a:ext cx="6860225" cy="2793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9741F-0601-4E54-92F7-D1B92C7A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558" y="1607644"/>
            <a:ext cx="306271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1450" y="1698310"/>
            <a:ext cx="4715528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 railroads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 highways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Far from cities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AEE3E-D612-4643-74F1-A3B96EDA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58" y="2076047"/>
            <a:ext cx="6251032" cy="2705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4CB409-9B3E-54C2-82C8-1BDB95B45894}"/>
              </a:ext>
            </a:extLst>
          </p:cNvPr>
          <p:cNvSpPr txBox="1"/>
          <p:nvPr/>
        </p:nvSpPr>
        <p:spPr>
          <a:xfrm>
            <a:off x="6273373" y="4874540"/>
            <a:ext cx="4357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Showcasing distance from CCAFS SLC-40 to the nearest highway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27028"/>
            <a:ext cx="9762688" cy="46029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using SQL, Pandas and Matplotlib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5385996"/>
            <a:ext cx="9745589" cy="9333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showcasing the breakdown of successful launches by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06691-07C7-0EF5-E118-0C0604C8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76" y="1539453"/>
            <a:ext cx="9750343" cy="329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8663" y="5378416"/>
            <a:ext cx="8707212" cy="7290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 at 76.9%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Success vs Failure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9ECF0-1EDB-4385-C756-1C8743A9E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86" y="1399198"/>
            <a:ext cx="10297397" cy="34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1302" y="5168112"/>
            <a:ext cx="9003323" cy="13331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success/failure vs payload mass across different booster versions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on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CB5E0-BE32-5FDE-65C3-6BBF5A2D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21" y="1428934"/>
            <a:ext cx="10323172" cy="35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55265"/>
            <a:ext cx="9127615" cy="466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 evaluated: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Supper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 nearest neighbors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had the best accuracy at 88.93%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tuned hyperparameters: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{‘criterion’ : ‘entropy’,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: 16,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: ‘sqrt’,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min_samples_leaf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: 4,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: 10, ‘splitter’ : ‘best’}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07130" y="2807064"/>
            <a:ext cx="4254510" cy="18855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3 of the 18 labels were classified incorrectly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 testing data could lead to high variance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A4472-B6ED-8A0B-450C-70A870E8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450504"/>
            <a:ext cx="5500160" cy="446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61C5B-F8D8-78D1-9D8F-0011825362FF}"/>
              </a:ext>
            </a:extLst>
          </p:cNvPr>
          <p:cNvSpPr txBox="1"/>
          <p:nvPr/>
        </p:nvSpPr>
        <p:spPr>
          <a:xfrm>
            <a:off x="1589125" y="5996184"/>
            <a:ext cx="386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Confusion matrix for our decision tree classifier model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80606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Correlating key features with launch success is tantamount to the success of any business in this industry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reveals, for instance, that certain orbit types lend themselves to higher success rates, while others lead towards more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Developing a machine learning model, such as our decision tree classifier, to predict (with reasonable accuracy) whether a launch will be successful or not helps determine the budget available for that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 data available in this industry limits confidence in conclusions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546714" y="1938039"/>
            <a:ext cx="10811468" cy="4087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revolutionized the space industry. While other providers charge upwards of $165 millions, SpaceX offers a cost of just $62 million. By reusing the first stage of a Falcon 9 rocket launch, SpaceX dramatically reduced the resources necessary for future launches. As such, being able to predict the success of a first stage landing is necessary for any competitors in the industry.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focuses on the features that are indicative of a successful first stage landing. In doing so, we construct a supporting model to help outline cost-efficient implementations that can be utilized by a SpaceX competitor,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5198709" cy="44447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to the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Filtered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Handled Missing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One-hot encoding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F04B3-6D87-E419-BE87-75F0FEF9CF52}"/>
              </a:ext>
            </a:extLst>
          </p:cNvPr>
          <p:cNvSpPr txBox="1"/>
          <p:nvPr/>
        </p:nvSpPr>
        <p:spPr>
          <a:xfrm>
            <a:off x="5968720" y="2081445"/>
            <a:ext cx="5316891" cy="411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through visualization and SQL</a:t>
            </a:r>
          </a:p>
          <a:p>
            <a:pPr marL="342900" indent="-34290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342900" indent="-34290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 marL="800100" lvl="1" indent="-34290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 architecture, hyper parameter tuning, testing, etc.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515600" cy="7392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Combined the SpaceX REST API with web scraping from SpaceX’s Wikipedia table entries to gather comprehensive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7F538F-D3F5-35F6-7205-60FCB17756BC}"/>
              </a:ext>
            </a:extLst>
          </p:cNvPr>
          <p:cNvSpPr/>
          <p:nvPr/>
        </p:nvSpPr>
        <p:spPr>
          <a:xfrm>
            <a:off x="583305" y="2595500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data from SpaceX API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CD31333-6C77-EF1E-840D-2486CC59763D}"/>
              </a:ext>
            </a:extLst>
          </p:cNvPr>
          <p:cNvSpPr/>
          <p:nvPr/>
        </p:nvSpPr>
        <p:spPr>
          <a:xfrm rot="5400000">
            <a:off x="1442439" y="5046267"/>
            <a:ext cx="452175" cy="33159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1E2A68-F5CB-F150-62AD-A5579A0B3A36}"/>
              </a:ext>
            </a:extLst>
          </p:cNvPr>
          <p:cNvSpPr/>
          <p:nvPr/>
        </p:nvSpPr>
        <p:spPr>
          <a:xfrm>
            <a:off x="583305" y="4041045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 the response content using .</a:t>
            </a:r>
            <a:r>
              <a:rPr lang="en-US" dirty="0" err="1"/>
              <a:t>json</a:t>
            </a:r>
            <a:r>
              <a:rPr lang="en-US" dirty="0"/>
              <a:t>()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1660BA-9695-DEDD-7E52-A1720CA54C01}"/>
              </a:ext>
            </a:extLst>
          </p:cNvPr>
          <p:cNvSpPr/>
          <p:nvPr/>
        </p:nvSpPr>
        <p:spPr>
          <a:xfrm>
            <a:off x="646446" y="5477889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Pandas </a:t>
            </a:r>
            <a:r>
              <a:rPr lang="en-US" dirty="0" err="1"/>
              <a:t>dataframe</a:t>
            </a:r>
            <a:r>
              <a:rPr lang="en-US" dirty="0"/>
              <a:t> using .</a:t>
            </a:r>
            <a:r>
              <a:rPr lang="en-US" dirty="0" err="1"/>
              <a:t>json_normalize</a:t>
            </a:r>
            <a:r>
              <a:rPr lang="en-US" dirty="0"/>
              <a:t>()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9E7468-2C67-A8F2-D29D-65C70F6B4019}"/>
              </a:ext>
            </a:extLst>
          </p:cNvPr>
          <p:cNvSpPr/>
          <p:nvPr/>
        </p:nvSpPr>
        <p:spPr>
          <a:xfrm>
            <a:off x="2915947" y="5754218"/>
            <a:ext cx="452175" cy="33159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9479A1B-420C-AE9F-8718-11EF3B4F7EA7}"/>
              </a:ext>
            </a:extLst>
          </p:cNvPr>
          <p:cNvSpPr/>
          <p:nvPr/>
        </p:nvSpPr>
        <p:spPr>
          <a:xfrm rot="16200000">
            <a:off x="4326313" y="5046266"/>
            <a:ext cx="452175" cy="33159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C6C47E-7C71-9BCB-653E-B7B442E03C7B}"/>
              </a:ext>
            </a:extLst>
          </p:cNvPr>
          <p:cNvSpPr/>
          <p:nvPr/>
        </p:nvSpPr>
        <p:spPr>
          <a:xfrm>
            <a:off x="3467179" y="5477889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 functions to extract the proper data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8CD9396-F10A-6E4E-716E-5931EB49D22A}"/>
              </a:ext>
            </a:extLst>
          </p:cNvPr>
          <p:cNvSpPr/>
          <p:nvPr/>
        </p:nvSpPr>
        <p:spPr>
          <a:xfrm rot="5400000">
            <a:off x="1442439" y="3598953"/>
            <a:ext cx="452175" cy="33159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A41307-6E86-F69E-C6AF-EA6F40433BAC}"/>
              </a:ext>
            </a:extLst>
          </p:cNvPr>
          <p:cNvSpPr/>
          <p:nvPr/>
        </p:nvSpPr>
        <p:spPr>
          <a:xfrm>
            <a:off x="3477229" y="4036694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dictionary from the extracted data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4B44ECF-AA66-BBE6-528E-E4B5D62C1315}"/>
              </a:ext>
            </a:extLst>
          </p:cNvPr>
          <p:cNvSpPr/>
          <p:nvPr/>
        </p:nvSpPr>
        <p:spPr>
          <a:xfrm rot="16200000">
            <a:off x="4336363" y="3592426"/>
            <a:ext cx="452175" cy="33159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26FEF5-6021-341F-C570-462CBF0E990E}"/>
              </a:ext>
            </a:extLst>
          </p:cNvPr>
          <p:cNvSpPr/>
          <p:nvPr/>
        </p:nvSpPr>
        <p:spPr>
          <a:xfrm>
            <a:off x="3477229" y="2595500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dictionary to Pandas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329D1-3B60-9538-769E-72732C6C9926}"/>
              </a:ext>
            </a:extLst>
          </p:cNvPr>
          <p:cNvSpPr txBox="1"/>
          <p:nvPr/>
        </p:nvSpPr>
        <p:spPr>
          <a:xfrm>
            <a:off x="2834847" y="2036377"/>
            <a:ext cx="61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FB04BD-D1FB-51E9-70E0-32DD7CF8C84F}"/>
              </a:ext>
            </a:extLst>
          </p:cNvPr>
          <p:cNvSpPr/>
          <p:nvPr/>
        </p:nvSpPr>
        <p:spPr>
          <a:xfrm>
            <a:off x="6221243" y="2595500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Falcon 9 Wiki page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AC58CEB-6DFA-A3C9-DDFA-26CBF856589F}"/>
              </a:ext>
            </a:extLst>
          </p:cNvPr>
          <p:cNvSpPr/>
          <p:nvPr/>
        </p:nvSpPr>
        <p:spPr>
          <a:xfrm rot="5400000">
            <a:off x="7003658" y="5044020"/>
            <a:ext cx="452175" cy="331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C179F0F-A0F3-B781-54B7-80D124D332BC}"/>
              </a:ext>
            </a:extLst>
          </p:cNvPr>
          <p:cNvSpPr/>
          <p:nvPr/>
        </p:nvSpPr>
        <p:spPr>
          <a:xfrm>
            <a:off x="6221243" y="4041045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BeautifulSoup</a:t>
            </a:r>
            <a:r>
              <a:rPr lang="en-US" dirty="0"/>
              <a:t> object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5F921F-519C-5B60-5596-DB1E936DD1FC}"/>
              </a:ext>
            </a:extLst>
          </p:cNvPr>
          <p:cNvSpPr/>
          <p:nvPr/>
        </p:nvSpPr>
        <p:spPr>
          <a:xfrm>
            <a:off x="6284384" y="5477889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Locate the desired table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34CCB9D-7B09-8ED8-EFDE-69252FEA3A58}"/>
              </a:ext>
            </a:extLst>
          </p:cNvPr>
          <p:cNvSpPr/>
          <p:nvPr/>
        </p:nvSpPr>
        <p:spPr>
          <a:xfrm>
            <a:off x="8477166" y="5751971"/>
            <a:ext cx="452175" cy="331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42FC899-D68F-476A-801E-4B22750BBB81}"/>
              </a:ext>
            </a:extLst>
          </p:cNvPr>
          <p:cNvSpPr/>
          <p:nvPr/>
        </p:nvSpPr>
        <p:spPr>
          <a:xfrm rot="16200000">
            <a:off x="9887532" y="5044019"/>
            <a:ext cx="452175" cy="331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69D1D1-206E-A5AC-B457-A061158AD008}"/>
              </a:ext>
            </a:extLst>
          </p:cNvPr>
          <p:cNvSpPr/>
          <p:nvPr/>
        </p:nvSpPr>
        <p:spPr>
          <a:xfrm>
            <a:off x="9028398" y="5475642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the HTML tables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A9375CE-84C2-6DBE-995C-B3C4B7E1FB15}"/>
              </a:ext>
            </a:extLst>
          </p:cNvPr>
          <p:cNvSpPr/>
          <p:nvPr/>
        </p:nvSpPr>
        <p:spPr>
          <a:xfrm rot="5400000">
            <a:off x="7003658" y="3596706"/>
            <a:ext cx="452175" cy="331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118E56D-DDF6-CE2E-AB45-A062972F940D}"/>
              </a:ext>
            </a:extLst>
          </p:cNvPr>
          <p:cNvSpPr/>
          <p:nvPr/>
        </p:nvSpPr>
        <p:spPr>
          <a:xfrm>
            <a:off x="9038448" y="4034447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dictionary from the extracted data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67BE2FC-B17A-930E-69DD-7CC393FE107E}"/>
              </a:ext>
            </a:extLst>
          </p:cNvPr>
          <p:cNvSpPr/>
          <p:nvPr/>
        </p:nvSpPr>
        <p:spPr>
          <a:xfrm rot="16200000">
            <a:off x="9897582" y="3590179"/>
            <a:ext cx="452175" cy="331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CBDB00-801F-6578-B1AD-7D8F8FD009C5}"/>
              </a:ext>
            </a:extLst>
          </p:cNvPr>
          <p:cNvSpPr/>
          <p:nvPr/>
        </p:nvSpPr>
        <p:spPr>
          <a:xfrm>
            <a:off x="9038448" y="2593253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dictionary to Pandas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A168E2-C0B8-C461-9444-2D396A9267A3}"/>
              </a:ext>
            </a:extLst>
          </p:cNvPr>
          <p:cNvSpPr txBox="1"/>
          <p:nvPr/>
        </p:nvSpPr>
        <p:spPr>
          <a:xfrm>
            <a:off x="7640452" y="2035896"/>
            <a:ext cx="194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94513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only include Falcon 9 launches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 missing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values with the mean through .mean() and .replace()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“Class” feature to represent if the first stage landed successfully (1 = success, 0 = failure)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One-hot encoded categorical features (“Orbit”,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”,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”, “Serial”)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Cast numeric features to float64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Features: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Date,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Outcome, Flights,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Reused, Legs,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Block,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Serial, Longitude, Latitude,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4628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</a:rPr>
              <a:t>SQL queries: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Displayed the names of each launch site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Found 5 launches from a site beginning with “CCA”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Calculated the total payload mass carried by NASA (CRS) boosters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Calculated average payload mass by booster version F9 v1.1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Find the first successful landing outcome in ground pad by date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Find all boosters that have success in drone ship landings with a payload mass between 4,000 and 6,000 kg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List the total number of successful or failure mission outcomes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Find all booster versions that are capable of carrying the maximum payload mass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Listed failed drone ship landings in 2015, including the month, booster version and launch site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Calculated the count of each landing outcome between June 4, 2010 and March 20, 2017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1408</Words>
  <Application>Microsoft Office PowerPoint</Application>
  <PresentationFormat>Widescreen</PresentationFormat>
  <Paragraphs>212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Scott Abbot</cp:lastModifiedBy>
  <cp:revision>220</cp:revision>
  <dcterms:created xsi:type="dcterms:W3CDTF">2021-04-29T18:58:34Z</dcterms:created>
  <dcterms:modified xsi:type="dcterms:W3CDTF">2024-08-16T19:11:19Z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